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  <p:sldMasterId id="2147483678" r:id="rId2"/>
  </p:sldMasterIdLst>
  <p:notesMasterIdLst>
    <p:notesMasterId r:id="rId17"/>
  </p:notesMasterIdLst>
  <p:sldIdLst>
    <p:sldId id="256" r:id="rId3"/>
    <p:sldId id="262" r:id="rId4"/>
    <p:sldId id="272" r:id="rId5"/>
    <p:sldId id="273" r:id="rId6"/>
    <p:sldId id="271" r:id="rId7"/>
    <p:sldId id="261" r:id="rId8"/>
    <p:sldId id="268" r:id="rId9"/>
    <p:sldId id="269" r:id="rId10"/>
    <p:sldId id="270" r:id="rId11"/>
    <p:sldId id="265" r:id="rId12"/>
    <p:sldId id="274" r:id="rId13"/>
    <p:sldId id="257" r:id="rId14"/>
    <p:sldId id="267" r:id="rId15"/>
    <p:sldId id="264" r:id="rId16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5">
          <p15:clr>
            <a:srgbClr val="A4A3A4"/>
          </p15:clr>
        </p15:guide>
        <p15:guide id="4" orient="horz" pos="4142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3974">
          <p15:clr>
            <a:srgbClr val="A4A3A4"/>
          </p15:clr>
        </p15:guide>
        <p15:guide id="7" pos="295">
          <p15:clr>
            <a:srgbClr val="A4A3A4"/>
          </p15:clr>
        </p15:guide>
        <p15:guide id="8">
          <p15:clr>
            <a:srgbClr val="A4A3A4"/>
          </p15:clr>
        </p15:guide>
        <p15:guide id="9" pos="589">
          <p15:clr>
            <a:srgbClr val="A4A3A4"/>
          </p15:clr>
        </p15:guide>
        <p15:guide id="10" pos="5534">
          <p15:clr>
            <a:srgbClr val="A4A3A4"/>
          </p15:clr>
        </p15:guide>
        <p15:guide id="11" pos="5352">
          <p15:clr>
            <a:srgbClr val="A4A3A4"/>
          </p15:clr>
        </p15:guide>
        <p15:guide id="12" pos="1700">
          <p15:clr>
            <a:srgbClr val="A4A3A4"/>
          </p15:clr>
        </p15:guide>
        <p15:guide id="13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4"/>
    <a:srgbClr val="004A99"/>
    <a:srgbClr val="FACB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152" y="102"/>
      </p:cViewPr>
      <p:guideLst>
        <p:guide orient="horz" pos="295"/>
        <p:guide orient="horz"/>
        <p:guide orient="horz" pos="5"/>
        <p:guide orient="horz" pos="4142"/>
        <p:guide orient="horz" pos="799"/>
        <p:guide orient="horz" pos="3974"/>
        <p:guide pos="295"/>
        <p:guide/>
        <p:guide pos="589"/>
        <p:guide pos="5534"/>
        <p:guide pos="5352"/>
        <p:guide pos="170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7E9CB9-021E-4C8A-AD14-6BADCDC8CC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2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schwarz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0" y="6570000"/>
            <a:ext cx="8785225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49" y="1808163"/>
            <a:ext cx="5814287" cy="89057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8750" y="3136896"/>
            <a:ext cx="4708536" cy="309573"/>
          </a:xfrm>
          <a:prstGeom prst="rect">
            <a:avLst/>
          </a:prstGeom>
        </p:spPr>
        <p:txBody>
          <a:bodyPr lIns="0" tIns="0"/>
          <a:lstStyle>
            <a:lvl1pPr marL="0" indent="0" algn="l">
              <a:buNone/>
              <a:defRPr sz="1800" b="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Referent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C24-9090-482A-B1D4-A4A0BB9C2E05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7578725" cy="387333"/>
          </a:xfrm>
        </p:spPr>
        <p:txBody>
          <a:bodyPr anchor="t"/>
          <a:lstStyle/>
          <a:p>
            <a:r>
              <a:rPr lang="de-DE" dirty="0"/>
              <a:t>Hier steht eine Musterüberschrift</a:t>
            </a:r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7578725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7578725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 dirty="0"/>
              <a:t>©  2009  </a:t>
            </a:r>
            <a:r>
              <a:rPr lang="de-DE" b="1" dirty="0"/>
              <a:t>UNIVERSITÄT ROSTOCK </a:t>
            </a:r>
            <a:r>
              <a:rPr lang="de-DE" dirty="0"/>
              <a:t>| </a:t>
            </a:r>
            <a:r>
              <a:rPr lang="de-DE" cap="all" dirty="0"/>
              <a:t>Agrar- und Umweltwissenschaftliche Fakultät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9" y="1808163"/>
            <a:ext cx="4951430" cy="350820"/>
          </a:xfrm>
        </p:spPr>
        <p:txBody>
          <a:bodyPr lIns="0" tIns="0" rIns="0" bIns="0"/>
          <a:lstStyle/>
          <a:p>
            <a:r>
              <a:rPr lang="de-DE" dirty="0"/>
              <a:t>Hier steht eine Musterüberschrift</a:t>
            </a:r>
          </a:p>
        </p:txBody>
      </p:sp>
      <p:sp>
        <p:nvSpPr>
          <p:cNvPr id="3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4986354" cy="34591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935038" y="2443149"/>
            <a:ext cx="4986354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>
          <a:xfrm>
            <a:off x="5922981" y="1493811"/>
            <a:ext cx="2862244" cy="4746690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2E3957D-9A09-4067-BD78-9FA63FB4E324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3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dirty="0"/>
              <a:t>©  2009  </a:t>
            </a:r>
            <a:r>
              <a:rPr lang="de-DE" b="1" dirty="0"/>
              <a:t>UNIVERSITÄT ROSTOCK </a:t>
            </a:r>
            <a:r>
              <a:rPr lang="de-DE" dirty="0"/>
              <a:t>| </a:t>
            </a:r>
            <a:r>
              <a:rPr lang="de-DE" cap="all" dirty="0"/>
              <a:t>Agrar- und Umweltwissenschaftliche Fakultät</a:t>
            </a:r>
            <a:r>
              <a:rPr lang="de-DE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/Bildfolie Universitä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35038" y="1808163"/>
            <a:ext cx="5207021" cy="415908"/>
          </a:xfrm>
        </p:spPr>
        <p:txBody>
          <a:bodyPr/>
          <a:lstStyle/>
          <a:p>
            <a:r>
              <a:rPr lang="de-DE" dirty="0"/>
              <a:t>Hier steht eine Musterüberschrift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E08-FC4C-4B68-9E69-5FA7BE2F5273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/>
              <a:t>©  2009  </a:t>
            </a:r>
            <a:r>
              <a:rPr lang="de-DE" b="1" dirty="0"/>
              <a:t>UNIVERSITÄT ROSTOCK </a:t>
            </a:r>
            <a:r>
              <a:rPr lang="de-DE" dirty="0"/>
              <a:t>| </a:t>
            </a:r>
            <a:r>
              <a:rPr lang="de-DE" cap="all" dirty="0"/>
              <a:t>Agrar- und Umweltwissenschaftliche 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>
          <a:xfrm>
            <a:off x="935038" y="2844792"/>
            <a:ext cx="5040000" cy="1424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935038" y="2443149"/>
            <a:ext cx="5040000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"/>
          </p:nvPr>
        </p:nvSpPr>
        <p:spPr>
          <a:xfrm>
            <a:off x="6726267" y="2004993"/>
            <a:ext cx="2205009" cy="1497033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9" name="Bildplatzhalter 2"/>
          <p:cNvSpPr>
            <a:spLocks noGrp="1"/>
          </p:cNvSpPr>
          <p:nvPr>
            <p:ph type="pic" idx="14"/>
          </p:nvPr>
        </p:nvSpPr>
        <p:spPr>
          <a:xfrm>
            <a:off x="6215085" y="3538540"/>
            <a:ext cx="1643085" cy="2765424"/>
          </a:xfrm>
          <a:prstGeom prst="rect">
            <a:avLst/>
          </a:prstGeom>
          <a:ln cap="rnd">
            <a:solidFill>
              <a:schemeClr val="tx1"/>
            </a:solidFill>
          </a:ln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935037" y="4268799"/>
            <a:ext cx="5040000" cy="2035164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Font typeface="Wingdings" pitchFamily="2" charset="2"/>
              <a:buChar char=""/>
              <a:defRPr sz="1800">
                <a:latin typeface="+mn-lt"/>
              </a:defRPr>
            </a:lvl1pPr>
            <a:lvl2pPr>
              <a:buClr>
                <a:schemeClr val="accent1"/>
              </a:buClr>
              <a:buSzPct val="50000"/>
              <a:buFont typeface="Wingdings" pitchFamily="2" charset="2"/>
              <a:buChar char=""/>
              <a:defRPr sz="1800">
                <a:latin typeface="+mn-lt"/>
              </a:defRPr>
            </a:lvl2pPr>
            <a:lvl3pPr>
              <a:buClr>
                <a:schemeClr val="accent1"/>
              </a:buClr>
              <a:buFont typeface="Symbol" pitchFamily="18" charset="2"/>
              <a:buChar char="-"/>
              <a:defRPr sz="1800">
                <a:latin typeface="+mn-lt"/>
              </a:defRPr>
            </a:lvl3pPr>
            <a:lvl4pPr>
              <a:buClr>
                <a:srgbClr val="004A99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A99"/>
              </a:buClr>
              <a:buFont typeface="Arial" pitchFamily="34" charset="0"/>
              <a:buChar char="•"/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für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98421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9" name="Textplatzhalter 3"/>
          <p:cNvSpPr>
            <a:spLocks noGrp="1"/>
          </p:cNvSpPr>
          <p:nvPr>
            <p:ph type="body" sz="half" idx="10" hasCustomPrompt="1"/>
          </p:nvPr>
        </p:nvSpPr>
        <p:spPr>
          <a:xfrm>
            <a:off x="468313" y="909603"/>
            <a:ext cx="8316912" cy="3651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Musterfließtextheadline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half" idx="13" hasCustomPrompt="1"/>
          </p:nvPr>
        </p:nvSpPr>
        <p:spPr>
          <a:xfrm>
            <a:off x="468313" y="1268413"/>
            <a:ext cx="8316912" cy="489906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 ---nur für viel Text---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7DBAA2-AAEF-4307-A49F-77ABC68DDB6B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519113" indent="-519113" algn="l">
              <a:tabLst>
                <a:tab pos="1071563" algn="l"/>
              </a:tabLst>
            </a:pPr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</a:t>
            </a:r>
            <a:r>
              <a:rPr lang="de-DE" b="1"/>
              <a:t> </a:t>
            </a:r>
            <a:r>
              <a:rPr lang="de-DE" cap="all"/>
              <a:t>Agrar- und Umweltwissenschaftliche 			     Fakultät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>
          <a:xfrm>
            <a:off x="0" y="6575425"/>
            <a:ext cx="8785225" cy="287998"/>
          </a:xfrm>
          <a:prstGeom prst="rect">
            <a:avLst/>
          </a:prstGeom>
          <a:solidFill>
            <a:srgbClr val="005C24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808163"/>
            <a:ext cx="7578725" cy="41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Hier steht eine Musterüberschrift</a:t>
            </a: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118"/>
            <a:ext cx="671465" cy="28888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DE3C24-9090-482A-B1D4-A4A0BB9C2E05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139779" y="6569118"/>
            <a:ext cx="7193060" cy="288882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de-DE" dirty="0"/>
              <a:t>©  2009  </a:t>
            </a:r>
            <a:r>
              <a:rPr lang="de-DE" b="1" dirty="0"/>
              <a:t>UNIVERSITÄT ROSTOCK </a:t>
            </a:r>
            <a:r>
              <a:rPr lang="de-DE" dirty="0"/>
              <a:t>| </a:t>
            </a:r>
            <a:r>
              <a:rPr lang="de-DE" cap="all" dirty="0"/>
              <a:t>Agrar- und Umweltwissenschaftliche Fakultät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332840" y="6569118"/>
            <a:ext cx="452386" cy="288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1C464C5-8E49-41BD-A1D6-FC6F049A48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reeform 10"/>
          <p:cNvSpPr>
            <a:spLocks/>
          </p:cNvSpPr>
          <p:nvPr userDrawn="1"/>
        </p:nvSpPr>
        <p:spPr bwMode="auto">
          <a:xfrm>
            <a:off x="0" y="1268413"/>
            <a:ext cx="8785225" cy="5310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3" y="0"/>
              </a:cxn>
              <a:cxn ang="0">
                <a:pos x="691" y="19"/>
              </a:cxn>
              <a:cxn ang="0">
                <a:pos x="691" y="418"/>
              </a:cxn>
              <a:cxn ang="0">
                <a:pos x="0" y="418"/>
              </a:cxn>
              <a:cxn ang="0">
                <a:pos x="0" y="0"/>
              </a:cxn>
            </a:cxnLst>
            <a:rect l="0" t="0" r="r" b="b"/>
            <a:pathLst>
              <a:path w="691" h="418">
                <a:moveTo>
                  <a:pt x="0" y="0"/>
                </a:moveTo>
                <a:lnTo>
                  <a:pt x="673" y="0"/>
                </a:lnTo>
                <a:cubicBezTo>
                  <a:pt x="683" y="0"/>
                  <a:pt x="691" y="9"/>
                  <a:pt x="691" y="19"/>
                </a:cubicBezTo>
                <a:lnTo>
                  <a:pt x="691" y="418"/>
                </a:lnTo>
                <a:lnTo>
                  <a:pt x="0" y="418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2656"/>
            <a:ext cx="3204000" cy="657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70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2819375" y="6296818"/>
            <a:ext cx="5965850" cy="557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63" y="0"/>
              </a:cxn>
              <a:cxn ang="0">
                <a:pos x="4376" y="2"/>
              </a:cxn>
              <a:cxn ang="0">
                <a:pos x="4389" y="6"/>
              </a:cxn>
              <a:cxn ang="0">
                <a:pos x="4400" y="13"/>
              </a:cxn>
              <a:cxn ang="0">
                <a:pos x="4409" y="21"/>
              </a:cxn>
              <a:cxn ang="0">
                <a:pos x="4417" y="30"/>
              </a:cxn>
              <a:cxn ang="0">
                <a:pos x="4424" y="41"/>
              </a:cxn>
              <a:cxn ang="0">
                <a:pos x="4428" y="54"/>
              </a:cxn>
              <a:cxn ang="0">
                <a:pos x="4428" y="67"/>
              </a:cxn>
              <a:cxn ang="0">
                <a:pos x="4428" y="729"/>
              </a:cxn>
              <a:cxn ang="0">
                <a:pos x="0" y="729"/>
              </a:cxn>
              <a:cxn ang="0">
                <a:pos x="0" y="0"/>
              </a:cxn>
            </a:cxnLst>
            <a:rect l="0" t="0" r="r" b="b"/>
            <a:pathLst>
              <a:path w="4428" h="729">
                <a:moveTo>
                  <a:pt x="0" y="0"/>
                </a:moveTo>
                <a:lnTo>
                  <a:pt x="4363" y="0"/>
                </a:lnTo>
                <a:lnTo>
                  <a:pt x="4376" y="2"/>
                </a:lnTo>
                <a:lnTo>
                  <a:pt x="4389" y="6"/>
                </a:lnTo>
                <a:lnTo>
                  <a:pt x="4400" y="13"/>
                </a:lnTo>
                <a:lnTo>
                  <a:pt x="4409" y="21"/>
                </a:lnTo>
                <a:lnTo>
                  <a:pt x="4417" y="30"/>
                </a:lnTo>
                <a:lnTo>
                  <a:pt x="4424" y="41"/>
                </a:lnTo>
                <a:lnTo>
                  <a:pt x="4428" y="54"/>
                </a:lnTo>
                <a:lnTo>
                  <a:pt x="4428" y="67"/>
                </a:lnTo>
                <a:lnTo>
                  <a:pt x="4428" y="729"/>
                </a:lnTo>
                <a:lnTo>
                  <a:pt x="0" y="729"/>
                </a:lnTo>
                <a:lnTo>
                  <a:pt x="0" y="0"/>
                </a:lnTo>
                <a:close/>
              </a:path>
            </a:pathLst>
          </a:custGeom>
          <a:solidFill>
            <a:srgbClr val="005C2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468313" y="468313"/>
            <a:ext cx="8316912" cy="4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2928915" y="6411957"/>
            <a:ext cx="693747" cy="266700"/>
          </a:xfrm>
          <a:prstGeom prst="rect">
            <a:avLst/>
          </a:prstGeom>
        </p:spPr>
        <p:txBody>
          <a:bodyPr vert="horz" lIns="0" tIns="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17DBAA2-AAEF-4307-A49F-77ABC68DDB6B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1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2660" y="6417332"/>
            <a:ext cx="4746691" cy="370864"/>
          </a:xfrm>
          <a:prstGeom prst="rect">
            <a:avLst/>
          </a:prstGeom>
        </p:spPr>
        <p:txBody>
          <a:bodyPr vert="horz" lIns="0" tIns="45720" rIns="0" bIns="45720" rtlCol="0" anchor="t" anchorCtr="0"/>
          <a:lstStyle>
            <a:lvl1pPr marL="0" indent="0" algn="ct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519113" indent="-519113" algn="l">
              <a:tabLst>
                <a:tab pos="1071563" algn="l"/>
              </a:tabLst>
            </a:pPr>
            <a:r>
              <a:rPr lang="de-DE" dirty="0"/>
              <a:t>©  2009  </a:t>
            </a:r>
            <a:r>
              <a:rPr lang="de-DE" b="1" dirty="0"/>
              <a:t>UNIVERSITÄT ROSTOCK </a:t>
            </a:r>
            <a:r>
              <a:rPr lang="de-DE" dirty="0"/>
              <a:t>|</a:t>
            </a:r>
            <a:r>
              <a:rPr lang="de-DE" b="1" dirty="0"/>
              <a:t> </a:t>
            </a:r>
            <a:r>
              <a:rPr lang="de-DE" cap="all" dirty="0"/>
              <a:t>Agrar- und Umweltwissenschaftliche 			     Fakultät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96327" y="6402660"/>
            <a:ext cx="488898" cy="266700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D75E278-B7A8-46AD-AE70-60A8FF4239F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6309541"/>
            <a:ext cx="2631600" cy="5398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lang="de-DE" sz="2200" kern="1200" dirty="0" smtClean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Utilization potential of free available biomass in Mecklenburg-Western Pomerania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68313" y="6569118"/>
            <a:ext cx="671465" cy="288882"/>
          </a:xfrm>
        </p:spPr>
        <p:txBody>
          <a:bodyPr/>
          <a:lstStyle/>
          <a:p>
            <a:fld id="{5C6F3654-15AE-4268-B7A0-F3F76413669B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139779" y="6569118"/>
            <a:ext cx="7193060" cy="288882"/>
          </a:xfrm>
        </p:spPr>
        <p:txBody>
          <a:bodyPr/>
          <a:lstStyle/>
          <a:p>
            <a:pPr algn="l"/>
            <a:r>
              <a:rPr lang="de-DE" dirty="0"/>
              <a:t>©  2009  </a:t>
            </a:r>
            <a:r>
              <a:rPr lang="de-DE" b="1" dirty="0"/>
              <a:t>UNIVERSITÄT ROSTOCK </a:t>
            </a:r>
            <a:r>
              <a:rPr lang="de-DE" dirty="0"/>
              <a:t>| </a:t>
            </a:r>
            <a:r>
              <a:rPr lang="de-DE" cap="all" dirty="0"/>
              <a:t>Agrar- und Umweltwissenschaftliche Fakultät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Editor:	Sebastian Foth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A4D3C61-9147-4E31-9CDA-805A48F44A2F}"/>
              </a:ext>
            </a:extLst>
          </p:cNvPr>
          <p:cNvSpPr txBox="1"/>
          <p:nvPr/>
        </p:nvSpPr>
        <p:spPr>
          <a:xfrm>
            <a:off x="2591780" y="4607683"/>
            <a:ext cx="4990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Department for Waste and </a:t>
            </a:r>
            <a:r>
              <a:rPr lang="en-US" sz="2000" dirty="0" smtClean="0">
                <a:latin typeface="+mn-lt"/>
              </a:rPr>
              <a:t>Resource </a:t>
            </a:r>
            <a:r>
              <a:rPr lang="en-US" sz="2000" dirty="0">
                <a:latin typeface="+mn-lt"/>
              </a:rPr>
              <a:t>Management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E7B3C-729D-4091-972A-EB832680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</a:t>
            </a:r>
            <a:r>
              <a:rPr lang="de-DE" dirty="0"/>
              <a:t> potential </a:t>
            </a:r>
            <a:r>
              <a:rPr lang="en-US" dirty="0"/>
              <a:t>of free available biomass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848BCD-0F57-4E8A-9588-A2D0BF2C757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0C1636-BBC9-4C95-AB9E-047E4189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2900FA9-56CC-4DB7-A395-40B7614EF4D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5BD81FAC-9632-48AE-9692-0DDD0BE86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20567" r="5462" b="28972"/>
          <a:stretch/>
        </p:blipFill>
        <p:spPr>
          <a:xfrm>
            <a:off x="933289" y="2324162"/>
            <a:ext cx="6478255" cy="411382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051720" y="3603567"/>
            <a:ext cx="162018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&gt;</a:t>
            </a:r>
            <a:r>
              <a:rPr lang="de-DE" dirty="0">
                <a:solidFill>
                  <a:schemeClr val="tx1"/>
                </a:solidFill>
              </a:rPr>
              <a:t> 5.000 t</a:t>
            </a:r>
          </a:p>
        </p:txBody>
      </p:sp>
      <p:sp>
        <p:nvSpPr>
          <p:cNvPr id="9" name="Rechteck 8"/>
          <p:cNvSpPr/>
          <p:nvPr/>
        </p:nvSpPr>
        <p:spPr>
          <a:xfrm rot="18463102">
            <a:off x="4386479" y="4938215"/>
            <a:ext cx="162018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</a:rPr>
              <a:t>&gt;</a:t>
            </a:r>
            <a:r>
              <a:rPr lang="de-DE" dirty="0">
                <a:solidFill>
                  <a:schemeClr val="bg1"/>
                </a:solidFill>
              </a:rPr>
              <a:t> 99.000 t</a:t>
            </a:r>
          </a:p>
        </p:txBody>
      </p:sp>
      <p:sp>
        <p:nvSpPr>
          <p:cNvPr id="10" name="Rechteck 9"/>
          <p:cNvSpPr/>
          <p:nvPr/>
        </p:nvSpPr>
        <p:spPr>
          <a:xfrm rot="18463102">
            <a:off x="2429640" y="4437860"/>
            <a:ext cx="162018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&gt;</a:t>
            </a:r>
            <a:r>
              <a:rPr lang="de-DE" dirty="0">
                <a:solidFill>
                  <a:schemeClr val="tx1"/>
                </a:solidFill>
              </a:rPr>
              <a:t> 36.000 t</a:t>
            </a:r>
          </a:p>
        </p:txBody>
      </p:sp>
      <p:sp>
        <p:nvSpPr>
          <p:cNvPr id="11" name="Rechteck 10"/>
          <p:cNvSpPr/>
          <p:nvPr/>
        </p:nvSpPr>
        <p:spPr>
          <a:xfrm>
            <a:off x="5541563" y="5828831"/>
            <a:ext cx="162018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u="sng" dirty="0">
                <a:solidFill>
                  <a:schemeClr val="tx1"/>
                </a:solidFill>
              </a:rPr>
              <a:t>&gt;</a:t>
            </a:r>
            <a:r>
              <a:rPr lang="de-DE" u="sng" dirty="0">
                <a:solidFill>
                  <a:schemeClr val="tx1"/>
                </a:solidFill>
              </a:rPr>
              <a:t> </a:t>
            </a:r>
            <a:r>
              <a:rPr lang="de-DE" b="1" u="sng" dirty="0">
                <a:solidFill>
                  <a:schemeClr val="tx1"/>
                </a:solidFill>
              </a:rPr>
              <a:t>140.000 t</a:t>
            </a:r>
          </a:p>
        </p:txBody>
      </p:sp>
    </p:spTree>
    <p:extLst>
      <p:ext uri="{BB962C8B-B14F-4D97-AF65-F5344CB8AC3E}">
        <p14:creationId xmlns:p14="http://schemas.microsoft.com/office/powerpoint/2010/main" val="417299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0DC4C-AAF8-4FD0-A7E5-3BF3383C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COASTAL Biogas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36955D-D27D-4E2B-A749-0EA6DBF6B3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F60F10-0ABE-46A5-AC9C-397822CC9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6EBDFB-1A0A-4FB4-884B-DA813425BA4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35E3E05-9342-46C8-AC83-55B9793BE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2" y="2564904"/>
            <a:ext cx="7771243" cy="33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6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COASTAL Biogas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3C6D65F5-905D-41ED-9C0F-62323DF4B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820" y="2656989"/>
            <a:ext cx="7096359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6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3EA41-0E91-494E-AC53-B22432F5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potential of free available biomass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D151BF-D92B-4834-822C-DE723B69DD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D328E5-71ED-4361-9D7B-C2F50D87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F24E9F9-BA30-46D7-B045-81A3EFFB96B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50C958-20A6-48C7-8F71-998F6E1D8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3" t="4898" r="9573" b="16733"/>
          <a:stretch/>
        </p:blipFill>
        <p:spPr>
          <a:xfrm>
            <a:off x="935038" y="2366083"/>
            <a:ext cx="6337262" cy="403244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97E335A-0EEC-4B36-80DD-BF92A87BE53D}"/>
              </a:ext>
            </a:extLst>
          </p:cNvPr>
          <p:cNvSpPr txBox="1"/>
          <p:nvPr/>
        </p:nvSpPr>
        <p:spPr>
          <a:xfrm>
            <a:off x="3730838" y="4743361"/>
            <a:ext cx="2242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510 biogas plants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66DC4F-3017-418A-8DB4-24D0061799A5}"/>
              </a:ext>
            </a:extLst>
          </p:cNvPr>
          <p:cNvSpPr txBox="1"/>
          <p:nvPr/>
        </p:nvSpPr>
        <p:spPr>
          <a:xfrm>
            <a:off x="3730838" y="5277978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29 composting plants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DF3D0B-4A93-41EC-8E27-CB4924D21D5B}"/>
              </a:ext>
            </a:extLst>
          </p:cNvPr>
          <p:cNvSpPr txBox="1"/>
          <p:nvPr/>
        </p:nvSpPr>
        <p:spPr>
          <a:xfrm>
            <a:off x="3730838" y="5811651"/>
            <a:ext cx="3114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1 waste incineration plant 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2803F3E-1B82-4D03-9442-143B47CD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07" y="2456892"/>
            <a:ext cx="1683870" cy="90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3547E43-89F7-409C-93A4-34C35A238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677" y="3356892"/>
            <a:ext cx="1683870" cy="90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7FD35F2-A836-4964-B0CB-89CA6F608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419" y="2576053"/>
            <a:ext cx="168387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EE4AA6A-1946-462F-8343-894C9670F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-1000"/>
                    </a14:imgEffect>
                    <a14:imgEffect>
                      <a14:colorTemperature colorTemp="4700"/>
                    </a14:imgEffect>
                    <a14:imgEffect>
                      <a14:saturation sat="227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rcRect l="9573" t="4898" r="9573" b="16733"/>
          <a:stretch/>
        </p:blipFill>
        <p:spPr>
          <a:xfrm>
            <a:off x="-216532" y="980728"/>
            <a:ext cx="9236527" cy="587727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EC485B-09B9-4E6B-B6DE-9753AA0687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1CAD65-0C0E-487F-8A45-281E92E8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F796FB8-38C3-4347-AD66-86928E54B3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4B02363-BFDF-42A6-9974-A098D299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52" y="4977172"/>
            <a:ext cx="3348372" cy="3873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very much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100263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17629-50FB-4D58-A5D1-288D44A3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available biomass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901393-1AEC-436F-931A-A753CA2C51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9D7810-926C-460F-9DF3-4FB4374E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276DF4F-71A7-4E75-A2C8-9546E9CF2C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10"/>
          </p:nvPr>
        </p:nvSpPr>
        <p:spPr>
          <a:xfrm>
            <a:off x="935038" y="2834103"/>
            <a:ext cx="7578725" cy="365130"/>
          </a:xfrm>
        </p:spPr>
        <p:txBody>
          <a:bodyPr/>
          <a:lstStyle/>
          <a:p>
            <a:r>
              <a:rPr lang="de-DE" sz="2000" dirty="0" err="1"/>
              <a:t>Landscape</a:t>
            </a:r>
            <a:r>
              <a:rPr lang="de-DE" sz="2000" dirty="0"/>
              <a:t> </a:t>
            </a:r>
            <a:r>
              <a:rPr lang="de-DE" sz="2000" dirty="0" err="1"/>
              <a:t>management</a:t>
            </a:r>
            <a:r>
              <a:rPr lang="de-DE" sz="2000" dirty="0"/>
              <a:t> material (LMM)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10"/>
          </p:nvPr>
        </p:nvSpPr>
        <p:spPr>
          <a:xfrm>
            <a:off x="946946" y="3825001"/>
            <a:ext cx="7578725" cy="365130"/>
          </a:xfrm>
        </p:spPr>
        <p:txBody>
          <a:bodyPr/>
          <a:lstStyle/>
          <a:p>
            <a:r>
              <a:rPr lang="de-DE" sz="2000" dirty="0" err="1"/>
              <a:t>Water</a:t>
            </a:r>
            <a:r>
              <a:rPr lang="de-DE" sz="2000" dirty="0"/>
              <a:t> care material/</a:t>
            </a:r>
            <a:r>
              <a:rPr lang="de-DE" sz="2000" dirty="0" err="1"/>
              <a:t>water</a:t>
            </a:r>
            <a:r>
              <a:rPr lang="de-DE" sz="2000" dirty="0"/>
              <a:t> </a:t>
            </a:r>
            <a:r>
              <a:rPr lang="de-DE" sz="2000" dirty="0" err="1"/>
              <a:t>maintenance</a:t>
            </a:r>
            <a:r>
              <a:rPr lang="de-DE" sz="2000" dirty="0"/>
              <a:t> </a:t>
            </a:r>
            <a:r>
              <a:rPr lang="de-DE" sz="2000" dirty="0" err="1"/>
              <a:t>cutting</a:t>
            </a:r>
            <a:r>
              <a:rPr lang="de-DE" sz="2000" dirty="0"/>
              <a:t> material (WCM)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half" idx="10"/>
          </p:nvPr>
        </p:nvSpPr>
        <p:spPr>
          <a:xfrm>
            <a:off x="935038" y="4828066"/>
            <a:ext cx="7578725" cy="365130"/>
          </a:xfrm>
        </p:spPr>
        <p:txBody>
          <a:bodyPr/>
          <a:lstStyle/>
          <a:p>
            <a:r>
              <a:rPr lang="de-DE" sz="2000" dirty="0" err="1"/>
              <a:t>Treibsel</a:t>
            </a:r>
            <a:r>
              <a:rPr lang="de-DE" sz="2000" dirty="0"/>
              <a:t> / Beach Wrack</a:t>
            </a:r>
          </a:p>
        </p:txBody>
      </p:sp>
    </p:spTree>
    <p:extLst>
      <p:ext uri="{BB962C8B-B14F-4D97-AF65-F5344CB8AC3E}">
        <p14:creationId xmlns:p14="http://schemas.microsoft.com/office/powerpoint/2010/main" val="329622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17629-50FB-4D58-A5D1-288D44A3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Landscape </a:t>
            </a:r>
            <a:r>
              <a:rPr lang="de-DE" sz="2400" dirty="0" err="1"/>
              <a:t>management</a:t>
            </a:r>
            <a:r>
              <a:rPr lang="de-DE" sz="2400" dirty="0"/>
              <a:t> material (LMM)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901393-1AEC-436F-931A-A753CA2C51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9D7810-926C-460F-9DF3-4FB4374E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276DF4F-71A7-4E75-A2C8-9546E9CF2C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09996796-1757-4178-9377-AE9FF6F10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8" y="2582307"/>
            <a:ext cx="707932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7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17629-50FB-4D58-A5D1-288D44A3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Water care material (WCM)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901393-1AEC-436F-931A-A753CA2C51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9D7810-926C-460F-9DF3-4FB4374E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276DF4F-71A7-4E75-A2C8-9546E9CF2C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8" y="2582307"/>
            <a:ext cx="6829555" cy="3600000"/>
          </a:xfrm>
          <a:prstGeom prst="rect">
            <a:avLst/>
          </a:prstGeom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B414DE2-3254-4127-89E2-F768CB97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07" y="6200306"/>
            <a:ext cx="5762216" cy="3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3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17629-50FB-4D58-A5D1-288D44A3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Treibsel</a:t>
            </a:r>
            <a:r>
              <a:rPr lang="de-DE" sz="2400" dirty="0"/>
              <a:t> / Beach wrack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901393-1AEC-436F-931A-A753CA2C51F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9D7810-926C-460F-9DF3-4FB4374E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276DF4F-71A7-4E75-A2C8-9546E9CF2C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38" y="2762307"/>
            <a:ext cx="7398895" cy="3240000"/>
          </a:xfrm>
          <a:prstGeom prst="rect">
            <a:avLst/>
          </a:prstGeom>
        </p:spPr>
      </p:pic>
      <p:sp>
        <p:nvSpPr>
          <p:cNvPr id="27" name="Abgerundetes Rechteck 26"/>
          <p:cNvSpPr/>
          <p:nvPr/>
        </p:nvSpPr>
        <p:spPr>
          <a:xfrm>
            <a:off x="3059832" y="5079591"/>
            <a:ext cx="1332148" cy="68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rgbClr val="004A99"/>
                </a:solidFill>
              </a:rPr>
              <a:t>Usage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of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Treibsel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as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substrate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for</a:t>
            </a:r>
            <a:r>
              <a:rPr lang="de-DE" sz="1100" dirty="0">
                <a:solidFill>
                  <a:srgbClr val="004A99"/>
                </a:solidFill>
              </a:rPr>
              <a:t> different </a:t>
            </a:r>
            <a:r>
              <a:rPr lang="de-DE" sz="1100" dirty="0" err="1">
                <a:solidFill>
                  <a:srgbClr val="004A99"/>
                </a:solidFill>
              </a:rPr>
              <a:t>usage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paths</a:t>
            </a:r>
            <a:endParaRPr lang="de-DE" sz="1100" dirty="0">
              <a:solidFill>
                <a:srgbClr val="004A99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3959932" y="2781008"/>
            <a:ext cx="1332148" cy="72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rgbClr val="004A99"/>
                </a:solidFill>
              </a:rPr>
              <a:t>Losses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of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nutrients</a:t>
            </a:r>
            <a:r>
              <a:rPr lang="de-DE" sz="1100" dirty="0">
                <a:solidFill>
                  <a:srgbClr val="004A99"/>
                </a:solidFill>
              </a:rPr>
              <a:t> (N &amp; P) on </a:t>
            </a:r>
            <a:r>
              <a:rPr lang="de-DE" sz="1100" dirty="0" err="1">
                <a:solidFill>
                  <a:srgbClr val="004A99"/>
                </a:solidFill>
              </a:rPr>
              <a:t>farmland</a:t>
            </a:r>
            <a:endParaRPr lang="de-DE" sz="1100" dirty="0">
              <a:solidFill>
                <a:srgbClr val="004A99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>
          <a:xfrm>
            <a:off x="5220072" y="3645024"/>
            <a:ext cx="1332148" cy="68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rgbClr val="004A99"/>
                </a:solidFill>
              </a:rPr>
              <a:t>Enrichment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of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nutrients</a:t>
            </a:r>
            <a:r>
              <a:rPr lang="de-DE" sz="1100" dirty="0">
                <a:solidFill>
                  <a:srgbClr val="004A99"/>
                </a:solidFill>
              </a:rPr>
              <a:t> (N &amp; P) in </a:t>
            </a:r>
            <a:r>
              <a:rPr lang="de-DE" sz="1100" dirty="0" err="1">
                <a:solidFill>
                  <a:srgbClr val="004A99"/>
                </a:solidFill>
              </a:rPr>
              <a:t>the</a:t>
            </a:r>
            <a:r>
              <a:rPr lang="de-DE" sz="1100" dirty="0">
                <a:solidFill>
                  <a:srgbClr val="004A99"/>
                </a:solidFill>
              </a:rPr>
              <a:t> Baltic </a:t>
            </a:r>
            <a:r>
              <a:rPr lang="de-DE" sz="1100" dirty="0" err="1">
                <a:solidFill>
                  <a:srgbClr val="004A99"/>
                </a:solidFill>
              </a:rPr>
              <a:t>Sea</a:t>
            </a:r>
            <a:r>
              <a:rPr lang="de-DE" sz="1100" dirty="0">
                <a:solidFill>
                  <a:srgbClr val="004A99"/>
                </a:solidFill>
              </a:rPr>
              <a:t> (</a:t>
            </a:r>
            <a:r>
              <a:rPr lang="de-DE" sz="1100" dirty="0" err="1">
                <a:solidFill>
                  <a:srgbClr val="004A99"/>
                </a:solidFill>
              </a:rPr>
              <a:t>eutrophication</a:t>
            </a:r>
            <a:r>
              <a:rPr lang="de-DE" sz="1100" dirty="0">
                <a:solidFill>
                  <a:srgbClr val="004A99"/>
                </a:solidFill>
              </a:rPr>
              <a:t>)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4824028" y="5115595"/>
            <a:ext cx="1332148" cy="68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>
                <a:solidFill>
                  <a:srgbClr val="004A99"/>
                </a:solidFill>
              </a:rPr>
              <a:t>Removal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of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nutrients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by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collection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of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cast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Treibsel</a:t>
            </a:r>
            <a:endParaRPr lang="de-DE" sz="1100" dirty="0">
              <a:solidFill>
                <a:srgbClr val="004A99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2663788" y="3675435"/>
            <a:ext cx="1332148" cy="68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rgbClr val="004A99"/>
                </a:solidFill>
              </a:rPr>
              <a:t>Products </a:t>
            </a:r>
            <a:r>
              <a:rPr lang="de-DE" sz="1100" dirty="0" err="1">
                <a:solidFill>
                  <a:srgbClr val="004A99"/>
                </a:solidFill>
              </a:rPr>
              <a:t>of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conversion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can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replace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synthetic</a:t>
            </a:r>
            <a:r>
              <a:rPr lang="de-DE" sz="1100" dirty="0">
                <a:solidFill>
                  <a:srgbClr val="004A99"/>
                </a:solidFill>
              </a:rPr>
              <a:t> </a:t>
            </a:r>
            <a:r>
              <a:rPr lang="de-DE" sz="1100" dirty="0" err="1">
                <a:solidFill>
                  <a:srgbClr val="004A99"/>
                </a:solidFill>
              </a:rPr>
              <a:t>ferilizers</a:t>
            </a:r>
            <a:endParaRPr lang="de-DE" sz="1100" dirty="0">
              <a:solidFill>
                <a:srgbClr val="004A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9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F14B65-27F0-46E7-89B6-E0FE6EF7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Framework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E796F9-54A7-43B3-B55E-7400E402CB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C2B83D-58A1-4E36-8FB9-9653EC3B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08B5696-08B7-45F0-ACBC-3A91474607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CFE1C6E9-0A75-4ADF-8A42-91E58E54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45" y="2744924"/>
            <a:ext cx="6791487" cy="360000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27FD3EF2-4E74-4019-8321-90F94C90B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538900"/>
            <a:ext cx="2498325" cy="99000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4588AB32-2F23-4767-8AF9-7597EF3E8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359" y="1538899"/>
            <a:ext cx="2741936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3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C87AA49F-99C4-4B4D-BEFA-74DEA5D4D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20567" r="5462" b="28972"/>
          <a:stretch/>
        </p:blipFill>
        <p:spPr>
          <a:xfrm>
            <a:off x="940543" y="2891546"/>
            <a:ext cx="5669109" cy="36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</a:t>
            </a:r>
            <a:r>
              <a:rPr lang="de-DE" dirty="0"/>
              <a:t> potential </a:t>
            </a:r>
            <a:r>
              <a:rPr lang="en-US" dirty="0"/>
              <a:t>of free available biomass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e-DE" dirty="0" err="1"/>
              <a:t>Landscape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material (LMM)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1ECE77D-A29D-4F69-8A52-A0D67AB0BE7B}"/>
              </a:ext>
            </a:extLst>
          </p:cNvPr>
          <p:cNvSpPr/>
          <p:nvPr/>
        </p:nvSpPr>
        <p:spPr>
          <a:xfrm rot="18463102">
            <a:off x="2721960" y="4881296"/>
            <a:ext cx="162018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18.000 km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96426CE4-AC10-477E-9133-214D819B9411}"/>
              </a:ext>
            </a:extLst>
          </p:cNvPr>
          <p:cNvCxnSpPr/>
          <p:nvPr/>
        </p:nvCxnSpPr>
        <p:spPr>
          <a:xfrm>
            <a:off x="4644008" y="5090525"/>
            <a:ext cx="5400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66263EA-D014-4971-9EA5-A0AC7E27A0DB}"/>
              </a:ext>
            </a:extLst>
          </p:cNvPr>
          <p:cNvCxnSpPr/>
          <p:nvPr/>
        </p:nvCxnSpPr>
        <p:spPr>
          <a:xfrm>
            <a:off x="1907704" y="5090525"/>
            <a:ext cx="5400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B874EC5-75F4-47D9-9603-81F6A0050E52}"/>
              </a:ext>
            </a:extLst>
          </p:cNvPr>
          <p:cNvSpPr txBox="1"/>
          <p:nvPr/>
        </p:nvSpPr>
        <p:spPr>
          <a:xfrm>
            <a:off x="4644008" y="5085184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n-lt"/>
              </a:rPr>
              <a:t>5 m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A57BF20-12F1-431B-B13C-1E4CE0270092}"/>
              </a:ext>
            </a:extLst>
          </p:cNvPr>
          <p:cNvSpPr txBox="1"/>
          <p:nvPr/>
        </p:nvSpPr>
        <p:spPr>
          <a:xfrm>
            <a:off x="1913643" y="5090525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+mn-lt"/>
              </a:rPr>
              <a:t>5 m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92B8871-7D7F-4E4A-997E-C10BAFD4FE36}"/>
              </a:ext>
            </a:extLst>
          </p:cNvPr>
          <p:cNvSpPr txBox="1"/>
          <p:nvPr/>
        </p:nvSpPr>
        <p:spPr>
          <a:xfrm>
            <a:off x="6609652" y="2744680"/>
            <a:ext cx="2175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+mn-lt"/>
              </a:rPr>
              <a:t>area</a:t>
            </a:r>
            <a:r>
              <a:rPr lang="de-DE" sz="2000" dirty="0">
                <a:latin typeface="+mn-lt"/>
              </a:rPr>
              <a:t>: 	 18.000 ha</a:t>
            </a:r>
          </a:p>
          <a:p>
            <a:r>
              <a:rPr lang="de-DE" sz="2000" dirty="0">
                <a:latin typeface="+mn-lt"/>
              </a:rPr>
              <a:t>dry </a:t>
            </a:r>
            <a:r>
              <a:rPr lang="de-DE" sz="2000" dirty="0" err="1">
                <a:latin typeface="+mn-lt"/>
              </a:rPr>
              <a:t>mass</a:t>
            </a:r>
            <a:r>
              <a:rPr lang="de-DE" sz="2000" dirty="0">
                <a:latin typeface="+mn-lt"/>
              </a:rPr>
              <a:t>:     5,5 t/ha</a:t>
            </a:r>
          </a:p>
          <a:p>
            <a:endParaRPr lang="de-DE" sz="2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	 &gt; </a:t>
            </a:r>
            <a:r>
              <a:rPr lang="de-DE" sz="2000" b="1" u="sng" dirty="0">
                <a:latin typeface="+mn-lt"/>
              </a:rPr>
              <a:t>99.000</a:t>
            </a:r>
            <a:r>
              <a:rPr lang="de-DE" sz="2000" dirty="0">
                <a:latin typeface="+mn-lt"/>
              </a:rPr>
              <a:t> t</a:t>
            </a:r>
          </a:p>
          <a:p>
            <a:endParaRPr lang="de-DE" sz="2000" dirty="0">
              <a:latin typeface="+mn-lt"/>
            </a:endParaRPr>
          </a:p>
          <a:p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636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C78BC87-4AE9-4F7C-8C70-448D6C516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03" t="22131" r="5630" b="24000"/>
          <a:stretch/>
        </p:blipFill>
        <p:spPr>
          <a:xfrm>
            <a:off x="935038" y="2897944"/>
            <a:ext cx="5669109" cy="3600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98D5FEF-79F3-44A9-97BA-CDF9DE21B705}"/>
              </a:ext>
            </a:extLst>
          </p:cNvPr>
          <p:cNvSpPr/>
          <p:nvPr/>
        </p:nvSpPr>
        <p:spPr>
          <a:xfrm rot="18463102">
            <a:off x="2721960" y="4881296"/>
            <a:ext cx="1620180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18.000 km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</a:t>
            </a:r>
            <a:r>
              <a:rPr lang="de-DE" dirty="0"/>
              <a:t> potential </a:t>
            </a:r>
            <a:r>
              <a:rPr lang="en-US" dirty="0"/>
              <a:t>of free available biomass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e-DE" dirty="0" err="1"/>
              <a:t>Water</a:t>
            </a:r>
            <a:r>
              <a:rPr lang="de-DE" dirty="0"/>
              <a:t> care material/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maintenance</a:t>
            </a:r>
            <a:r>
              <a:rPr lang="de-DE" dirty="0"/>
              <a:t> </a:t>
            </a:r>
            <a:r>
              <a:rPr lang="de-DE" dirty="0" err="1"/>
              <a:t>cutting</a:t>
            </a:r>
            <a:r>
              <a:rPr lang="de-DE" dirty="0"/>
              <a:t> material (WCM)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FB20142-9D8F-45F1-AB9C-BBECA820E776}"/>
              </a:ext>
            </a:extLst>
          </p:cNvPr>
          <p:cNvCxnSpPr/>
          <p:nvPr/>
        </p:nvCxnSpPr>
        <p:spPr>
          <a:xfrm>
            <a:off x="3383868" y="5734531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5CA05975-8690-4284-A71C-C237E6CAA71B}"/>
              </a:ext>
            </a:extLst>
          </p:cNvPr>
          <p:cNvSpPr txBox="1"/>
          <p:nvPr/>
        </p:nvSpPr>
        <p:spPr>
          <a:xfrm>
            <a:off x="3383868" y="5729190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+mn-lt"/>
              </a:rPr>
              <a:t>5 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26363F1-475C-48D6-BAE3-B8E3BCDB19BD}"/>
              </a:ext>
            </a:extLst>
          </p:cNvPr>
          <p:cNvSpPr txBox="1"/>
          <p:nvPr/>
        </p:nvSpPr>
        <p:spPr>
          <a:xfrm>
            <a:off x="6609652" y="2744680"/>
            <a:ext cx="21755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area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: 	 18.000 ha</a:t>
            </a: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dry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mass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:     5,5 t/ha</a:t>
            </a:r>
          </a:p>
          <a:p>
            <a:endParaRPr lang="de-DE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	 &gt; </a:t>
            </a:r>
            <a:r>
              <a:rPr lang="de-DE" sz="20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99.000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t</a:t>
            </a:r>
          </a:p>
          <a:p>
            <a:endParaRPr lang="de-DE" sz="2000" dirty="0">
              <a:latin typeface="+mn-lt"/>
            </a:endParaRPr>
          </a:p>
          <a:p>
            <a:r>
              <a:rPr lang="nb-NO" sz="2000" dirty="0">
                <a:latin typeface="+mn-lt"/>
              </a:rPr>
              <a:t>area: 	   9.000 ha</a:t>
            </a:r>
          </a:p>
          <a:p>
            <a:r>
              <a:rPr lang="nb-NO" sz="2000" dirty="0">
                <a:latin typeface="+mn-lt"/>
              </a:rPr>
              <a:t>dry mass:       4  t/ha</a:t>
            </a:r>
          </a:p>
          <a:p>
            <a:endParaRPr lang="nb-NO" sz="2000" dirty="0">
              <a:latin typeface="+mn-lt"/>
            </a:endParaRPr>
          </a:p>
          <a:p>
            <a:r>
              <a:rPr lang="nb-NO" sz="2000" dirty="0">
                <a:latin typeface="+mn-lt"/>
              </a:rPr>
              <a:t>	 &gt; </a:t>
            </a:r>
            <a:r>
              <a:rPr lang="nb-NO" sz="2000" b="1" u="sng" dirty="0">
                <a:latin typeface="+mn-lt"/>
              </a:rPr>
              <a:t>36.000</a:t>
            </a:r>
            <a:r>
              <a:rPr lang="nb-NO" sz="2000" dirty="0">
                <a:latin typeface="+mn-lt"/>
              </a:rPr>
              <a:t> t</a:t>
            </a:r>
          </a:p>
          <a:p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90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</a:t>
            </a:r>
            <a:r>
              <a:rPr lang="de-DE" dirty="0"/>
              <a:t> potential </a:t>
            </a:r>
            <a:r>
              <a:rPr lang="en-US" dirty="0"/>
              <a:t>of free available biomass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de-DE" dirty="0" err="1"/>
              <a:t>Treibsel</a:t>
            </a:r>
            <a:r>
              <a:rPr lang="de-DE" dirty="0"/>
              <a:t> / Beach Wrack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71B3EA-D9F8-4156-97BF-B4B397DC4D61}" type="datetime1">
              <a:rPr lang="de-DE" smtClean="0"/>
              <a:pPr/>
              <a:t>28.10.2019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64C5-8E49-41BD-A1D6-FC6F049A48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©  2009  </a:t>
            </a:r>
            <a:r>
              <a:rPr lang="de-DE" b="1"/>
              <a:t>UNIVERSITÄT ROSTOCK </a:t>
            </a:r>
            <a:r>
              <a:rPr lang="de-DE"/>
              <a:t>| </a:t>
            </a:r>
            <a:r>
              <a:rPr lang="de-DE" cap="all"/>
              <a:t>Agrar- und Umweltwissenschaftliche Fakultät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24B2658-86CC-4AB7-BC25-24609E14C00B}"/>
              </a:ext>
            </a:extLst>
          </p:cNvPr>
          <p:cNvSpPr txBox="1"/>
          <p:nvPr/>
        </p:nvSpPr>
        <p:spPr>
          <a:xfrm>
            <a:off x="6609652" y="2744680"/>
            <a:ext cx="2175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area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: 	 18.000 ha</a:t>
            </a: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dry </a:t>
            </a:r>
            <a:r>
              <a:rPr lang="de-DE" sz="20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mass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:     5,5 t/ha</a:t>
            </a:r>
          </a:p>
          <a:p>
            <a:endParaRPr lang="de-DE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	 &gt; </a:t>
            </a:r>
            <a:r>
              <a:rPr lang="de-DE" sz="20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99.000</a:t>
            </a:r>
            <a:r>
              <a:rPr lang="de-DE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t</a:t>
            </a:r>
          </a:p>
          <a:p>
            <a:endParaRPr lang="de-DE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nb-NO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area: 	   9.000 ha</a:t>
            </a:r>
          </a:p>
          <a:p>
            <a:r>
              <a:rPr lang="nb-NO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dry mass:       4  t/ha</a:t>
            </a:r>
          </a:p>
          <a:p>
            <a:endParaRPr lang="nb-NO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r>
              <a:rPr lang="nb-NO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	 &gt; </a:t>
            </a:r>
            <a:r>
              <a:rPr lang="nb-NO" sz="2000" b="1" u="sng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36.000</a:t>
            </a:r>
            <a:r>
              <a:rPr lang="nb-NO" sz="2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t</a:t>
            </a:r>
          </a:p>
          <a:p>
            <a:endParaRPr lang="de-DE" sz="2000" dirty="0">
              <a:latin typeface="+mn-lt"/>
            </a:endParaRPr>
          </a:p>
          <a:p>
            <a:r>
              <a:rPr lang="de-DE" sz="2000" dirty="0">
                <a:latin typeface="+mn-lt"/>
              </a:rPr>
              <a:t>dry </a:t>
            </a:r>
            <a:r>
              <a:rPr lang="de-DE" sz="2000" dirty="0" err="1">
                <a:latin typeface="+mn-lt"/>
              </a:rPr>
              <a:t>mass</a:t>
            </a:r>
            <a:r>
              <a:rPr lang="de-DE" sz="2000" dirty="0">
                <a:latin typeface="+mn-lt"/>
              </a:rPr>
              <a:t>:</a:t>
            </a:r>
          </a:p>
          <a:p>
            <a:r>
              <a:rPr lang="de-DE" sz="2000" dirty="0">
                <a:latin typeface="+mn-lt"/>
              </a:rPr>
              <a:t> 	 &gt;   </a:t>
            </a:r>
            <a:r>
              <a:rPr lang="de-DE" sz="2000" b="1" u="sng" dirty="0">
                <a:latin typeface="+mn-lt"/>
              </a:rPr>
              <a:t>5.000</a:t>
            </a:r>
            <a:r>
              <a:rPr lang="de-DE" sz="2000" dirty="0">
                <a:latin typeface="+mn-lt"/>
              </a:rPr>
              <a:t> t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590A5CE-E161-4779-A813-B91D724D5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20567" r="5462" b="28972"/>
          <a:stretch/>
        </p:blipFill>
        <p:spPr>
          <a:xfrm>
            <a:off x="940543" y="2891546"/>
            <a:ext cx="5669109" cy="3600000"/>
          </a:xfrm>
          <a:prstGeom prst="rect">
            <a:avLst/>
          </a:prstGeom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288E6E6-6513-45CC-A914-AF6C29773F87}"/>
              </a:ext>
            </a:extLst>
          </p:cNvPr>
          <p:cNvCxnSpPr/>
          <p:nvPr/>
        </p:nvCxnSpPr>
        <p:spPr>
          <a:xfrm>
            <a:off x="4644008" y="5090525"/>
            <a:ext cx="5400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  <a:effectLst>
            <a:softEdge rad="609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0C60A32-8B34-4549-9D52-58961B619B40}"/>
              </a:ext>
            </a:extLst>
          </p:cNvPr>
          <p:cNvCxnSpPr/>
          <p:nvPr/>
        </p:nvCxnSpPr>
        <p:spPr>
          <a:xfrm>
            <a:off x="1907704" y="5090525"/>
            <a:ext cx="54006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  <a:effectLst>
            <a:softEdge rad="609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881AC260-AC0B-4266-AE3E-3F8A3F2887DB}"/>
              </a:ext>
            </a:extLst>
          </p:cNvPr>
          <p:cNvCxnSpPr>
            <a:cxnSpLocks/>
          </p:cNvCxnSpPr>
          <p:nvPr/>
        </p:nvCxnSpPr>
        <p:spPr>
          <a:xfrm>
            <a:off x="1835696" y="4149080"/>
            <a:ext cx="133214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2821A3B2-1DD0-4177-98A4-DDD71109D81D}"/>
              </a:ext>
            </a:extLst>
          </p:cNvPr>
          <p:cNvSpPr txBox="1"/>
          <p:nvPr/>
        </p:nvSpPr>
        <p:spPr>
          <a:xfrm>
            <a:off x="2064791" y="4117313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+mn-lt"/>
              </a:rPr>
              <a:t>350 km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FE186C08-B285-4D89-80E2-0E89ED4BE14E}"/>
              </a:ext>
            </a:extLst>
          </p:cNvPr>
          <p:cNvCxnSpPr/>
          <p:nvPr/>
        </p:nvCxnSpPr>
        <p:spPr>
          <a:xfrm>
            <a:off x="3383868" y="5734531"/>
            <a:ext cx="54006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  <a:effectLst>
            <a:softEdge rad="6096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44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90324117d32ac3189c794da243f72a1f7dd83"/>
</p:tagLst>
</file>

<file path=ppt/theme/theme1.xml><?xml version="1.0" encoding="utf-8"?>
<a:theme xmlns:a="http://schemas.openxmlformats.org/drawingml/2006/main" name="Universität">
  <a:themeElements>
    <a:clrScheme name="Agrar- und Umwel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C24"/>
      </a:accent1>
      <a:accent2>
        <a:srgbClr val="006831"/>
      </a:accent2>
      <a:accent3>
        <a:srgbClr val="007540"/>
      </a:accent3>
      <a:accent4>
        <a:srgbClr val="378351"/>
      </a:accent4>
      <a:accent5>
        <a:srgbClr val="579265"/>
      </a:accent5>
      <a:accent6>
        <a:srgbClr val="74A37C"/>
      </a:accent6>
      <a:hlink>
        <a:srgbClr val="90B494"/>
      </a:hlink>
      <a:folHlink>
        <a:srgbClr val="ACC7AE"/>
      </a:folHlink>
    </a:clrScheme>
    <a:fontScheme name="Benutzerdefiniert 1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hr viel Text">
  <a:themeElements>
    <a:clrScheme name="Agrar- und Umweltwissenschaftliche Fakultä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C24"/>
      </a:accent1>
      <a:accent2>
        <a:srgbClr val="196C3A"/>
      </a:accent2>
      <a:accent3>
        <a:srgbClr val="337D50"/>
      </a:accent3>
      <a:accent4>
        <a:srgbClr val="4D8D66"/>
      </a:accent4>
      <a:accent5>
        <a:srgbClr val="669D7C"/>
      </a:accent5>
      <a:accent6>
        <a:srgbClr val="80AE92"/>
      </a:accent6>
      <a:hlink>
        <a:srgbClr val="99BEA8"/>
      </a:hlink>
      <a:folHlink>
        <a:srgbClr val="B3CEBD"/>
      </a:folHlink>
    </a:clrScheme>
    <a:fontScheme name="Uni_Powerpoint_praesi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360</Words>
  <Application>Microsoft Office PowerPoint</Application>
  <PresentationFormat>Bildschirmpräsentation (4:3)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Wingdings</vt:lpstr>
      <vt:lpstr>Symbol</vt:lpstr>
      <vt:lpstr>Times New Roman</vt:lpstr>
      <vt:lpstr>Verdana</vt:lpstr>
      <vt:lpstr>Arial Narrow</vt:lpstr>
      <vt:lpstr>Universität</vt:lpstr>
      <vt:lpstr>sehr viel Text</vt:lpstr>
      <vt:lpstr>Utilization potential of free available biomass in Mecklenburg-Western Pomerania</vt:lpstr>
      <vt:lpstr>Free available biomass</vt:lpstr>
      <vt:lpstr>Landscape management material (LMM)</vt:lpstr>
      <vt:lpstr>Water care material (WCM)</vt:lpstr>
      <vt:lpstr>Treibsel / Beach wrack</vt:lpstr>
      <vt:lpstr>Legal Framework</vt:lpstr>
      <vt:lpstr>Theoretical potential of free available biomass</vt:lpstr>
      <vt:lpstr>Theoretical potential of free available biomass</vt:lpstr>
      <vt:lpstr>Theoretical potential of free available biomass</vt:lpstr>
      <vt:lpstr>Theoretical potential of free available biomass</vt:lpstr>
      <vt:lpstr>COASTAL Biogas</vt:lpstr>
      <vt:lpstr>COASTAL Biogas</vt:lpstr>
      <vt:lpstr>Technical potential of free available biomass</vt:lpstr>
      <vt:lpstr>Thank you very much for your attention !</vt:lpstr>
    </vt:vector>
  </TitlesOfParts>
  <Company>URZ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Sebastian Foth</cp:lastModifiedBy>
  <cp:revision>1282</cp:revision>
  <dcterms:created xsi:type="dcterms:W3CDTF">2009-05-15T06:28:25Z</dcterms:created>
  <dcterms:modified xsi:type="dcterms:W3CDTF">2019-10-28T10:38:34Z</dcterms:modified>
</cp:coreProperties>
</file>